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669088" cy="9926638"/>
  <p:defaultTextStyle>
    <a:defPPr>
      <a:defRPr lang="it-IT"/>
    </a:defPPr>
    <a:lvl1pPr marL="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sz="2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5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99FF"/>
    <a:srgbClr val="FFE989"/>
    <a:srgbClr val="FFE05B"/>
    <a:srgbClr val="FFD833"/>
    <a:srgbClr val="FFCC00"/>
    <a:srgbClr val="FFE36D"/>
    <a:srgbClr val="FFCCFF"/>
    <a:srgbClr val="AFFF8F"/>
    <a:srgbClr val="39C5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50000" autoAdjust="0"/>
  </p:normalViewPr>
  <p:slideViewPr>
    <p:cSldViewPr snapToGrid="0" showGuides="1">
      <p:cViewPr varScale="1">
        <p:scale>
          <a:sx n="49" d="100"/>
          <a:sy n="49" d="100"/>
        </p:scale>
        <p:origin x="2568" y="84"/>
      </p:cViewPr>
      <p:guideLst>
        <p:guide orient="horz" pos="4785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62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811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365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71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095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53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42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909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139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7132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37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8192F-2786-4D0D-8F37-9AD9CAC2AF18}" type="datetimeFigureOut">
              <a:rPr lang="it-IT" smtClean="0"/>
              <a:pPr/>
              <a:t>21/11/2022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5289E-DBBB-41B5-B6D6-4FB24B993D1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21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ttangolo arrotondato 82">
            <a:extLst>
              <a:ext uri="{FF2B5EF4-FFF2-40B4-BE49-F238E27FC236}">
                <a16:creationId xmlns:a16="http://schemas.microsoft.com/office/drawing/2014/main" id="{748B4A7D-6435-7544-9B8B-88A79DA1918F}"/>
              </a:ext>
            </a:extLst>
          </p:cNvPr>
          <p:cNvSpPr/>
          <p:nvPr/>
        </p:nvSpPr>
        <p:spPr>
          <a:xfrm>
            <a:off x="5161196" y="10546244"/>
            <a:ext cx="2443424" cy="648293"/>
          </a:xfrm>
          <a:prstGeom prst="round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2050" dirty="0"/>
          </a:p>
        </p:txBody>
      </p:sp>
      <p:sp>
        <p:nvSpPr>
          <p:cNvPr id="105" name="Rettangolo arrotondato 82">
            <a:extLst>
              <a:ext uri="{FF2B5EF4-FFF2-40B4-BE49-F238E27FC236}">
                <a16:creationId xmlns:a16="http://schemas.microsoft.com/office/drawing/2014/main" id="{0C518EAD-883C-CB49-8624-74B0BB2AB65D}"/>
              </a:ext>
            </a:extLst>
          </p:cNvPr>
          <p:cNvSpPr/>
          <p:nvPr/>
        </p:nvSpPr>
        <p:spPr>
          <a:xfrm>
            <a:off x="5185983" y="9732333"/>
            <a:ext cx="2443424" cy="648293"/>
          </a:xfrm>
          <a:prstGeom prst="round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2050" dirty="0"/>
          </a:p>
        </p:txBody>
      </p:sp>
      <p:sp>
        <p:nvSpPr>
          <p:cNvPr id="5" name="CasellaDiTesto 4"/>
          <p:cNvSpPr txBox="1"/>
          <p:nvPr/>
        </p:nvSpPr>
        <p:spPr>
          <a:xfrm rot="10800000" flipV="1">
            <a:off x="3038588" y="1813339"/>
            <a:ext cx="43121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400" b="1" dirty="0"/>
          </a:p>
          <a:p>
            <a:pPr algn="ctr"/>
            <a:r>
              <a:rPr lang="it-IT" sz="2400" b="1" dirty="0"/>
              <a:t>ORGANIGRAMMA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3543534" y="2819339"/>
            <a:ext cx="3296340" cy="1666164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422821" y="2874960"/>
            <a:ext cx="3577449" cy="1559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/>
              <a:t>     </a:t>
            </a:r>
            <a:r>
              <a:rPr lang="it-IT" sz="1600" b="1" u="sng" dirty="0"/>
              <a:t>CONSIGLIO DI AMMINISTRAZIONE</a:t>
            </a:r>
          </a:p>
          <a:p>
            <a:r>
              <a:rPr lang="it-IT" sz="1600" b="1" dirty="0"/>
              <a:t>       Pres. Dott. Dario Gai</a:t>
            </a:r>
          </a:p>
          <a:p>
            <a:r>
              <a:rPr lang="it-IT" sz="1600" b="1" dirty="0"/>
              <a:t>       Vice Pres. Sig.ra Laura Prandini</a:t>
            </a:r>
          </a:p>
          <a:p>
            <a:r>
              <a:rPr lang="it-IT" sz="1600" b="1" dirty="0"/>
              <a:t>       </a:t>
            </a:r>
            <a:r>
              <a:rPr lang="it-IT" sz="1600" b="1" dirty="0" err="1"/>
              <a:t>Cons</a:t>
            </a:r>
            <a:r>
              <a:rPr lang="it-IT" sz="1600" b="1" dirty="0"/>
              <a:t>. Don Marco De Bernardi</a:t>
            </a:r>
          </a:p>
          <a:p>
            <a:r>
              <a:rPr lang="it-IT" sz="1600" b="1" dirty="0"/>
              <a:t>       Cons. Avv. Carlotta Onofri</a:t>
            </a:r>
          </a:p>
          <a:p>
            <a:r>
              <a:rPr lang="it-IT" sz="1600" b="1" dirty="0"/>
              <a:t>       Cons. Dott. Luca Maranzana</a:t>
            </a:r>
          </a:p>
        </p:txBody>
      </p:sp>
      <p:sp>
        <p:nvSpPr>
          <p:cNvPr id="9" name="Ovale 8"/>
          <p:cNvSpPr/>
          <p:nvPr/>
        </p:nvSpPr>
        <p:spPr>
          <a:xfrm>
            <a:off x="7043351" y="4909380"/>
            <a:ext cx="3101545" cy="883138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315201" y="5163023"/>
            <a:ext cx="3039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sng" dirty="0"/>
              <a:t>COMITATO OSPITI E PARENTI</a:t>
            </a:r>
          </a:p>
        </p:txBody>
      </p:sp>
      <p:sp>
        <p:nvSpPr>
          <p:cNvPr id="13" name="Rettangolo arrotondato 12"/>
          <p:cNvSpPr/>
          <p:nvPr/>
        </p:nvSpPr>
        <p:spPr>
          <a:xfrm>
            <a:off x="546917" y="4910496"/>
            <a:ext cx="3018471" cy="107817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727313" y="4552942"/>
            <a:ext cx="28162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b="1" dirty="0"/>
          </a:p>
          <a:p>
            <a:endParaRPr lang="it-IT" sz="1200" b="1" dirty="0"/>
          </a:p>
          <a:p>
            <a:r>
              <a:rPr lang="it-IT" sz="1600" b="1" u="sng" dirty="0"/>
              <a:t>ORGANISMO </a:t>
            </a:r>
            <a:r>
              <a:rPr lang="it-IT" sz="1600" b="1" u="sng" dirty="0" err="1"/>
              <a:t>DI</a:t>
            </a:r>
            <a:r>
              <a:rPr lang="it-IT" sz="1600" b="1" u="sng" dirty="0"/>
              <a:t> VIGILANZA</a:t>
            </a:r>
          </a:p>
          <a:p>
            <a:r>
              <a:rPr lang="it-IT" sz="1600" b="1" dirty="0"/>
              <a:t>Presidente Ing. Silvio </a:t>
            </a:r>
            <a:r>
              <a:rPr lang="it-IT" sz="1600" b="1" dirty="0" err="1"/>
              <a:t>Aimetti</a:t>
            </a:r>
            <a:endParaRPr lang="it-IT" sz="1600" b="1" dirty="0"/>
          </a:p>
          <a:p>
            <a:r>
              <a:rPr lang="it-IT" sz="1600" b="1" dirty="0"/>
              <a:t>Dr. </a:t>
            </a:r>
            <a:r>
              <a:rPr lang="it-IT" sz="1600" b="1" dirty="0" err="1"/>
              <a:t>Minazzi</a:t>
            </a:r>
            <a:r>
              <a:rPr lang="it-IT" sz="1600" b="1" dirty="0"/>
              <a:t> Adalberto Adriano</a:t>
            </a:r>
          </a:p>
          <a:p>
            <a:r>
              <a:rPr lang="it-IT" sz="1600" b="1" dirty="0"/>
              <a:t>Avv.  Alice Gabardi</a:t>
            </a:r>
          </a:p>
        </p:txBody>
      </p:sp>
      <p:sp>
        <p:nvSpPr>
          <p:cNvPr id="16" name="Rettangolo arrotondato 15"/>
          <p:cNvSpPr/>
          <p:nvPr/>
        </p:nvSpPr>
        <p:spPr>
          <a:xfrm>
            <a:off x="3651648" y="5603017"/>
            <a:ext cx="3081368" cy="1204626"/>
          </a:xfrm>
          <a:prstGeom prst="round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8" name="CasellaDiTesto 17"/>
          <p:cNvSpPr txBox="1"/>
          <p:nvPr/>
        </p:nvSpPr>
        <p:spPr>
          <a:xfrm>
            <a:off x="3561919" y="5734491"/>
            <a:ext cx="329925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DIRETTORE GENERALE</a:t>
            </a:r>
          </a:p>
          <a:p>
            <a:pPr algn="ctr"/>
            <a:r>
              <a:rPr lang="it-IT" sz="1100" b="1" dirty="0"/>
              <a:t>E</a:t>
            </a:r>
          </a:p>
          <a:p>
            <a:pPr algn="ctr"/>
            <a:r>
              <a:rPr lang="it-IT" sz="1400" b="1" u="sng" dirty="0"/>
              <a:t>RESPONSABILE INFORMATIVO</a:t>
            </a:r>
          </a:p>
          <a:p>
            <a:pPr algn="ctr">
              <a:lnSpc>
                <a:spcPct val="150000"/>
              </a:lnSpc>
            </a:pPr>
            <a:r>
              <a:rPr lang="it-IT" sz="1600" b="1" dirty="0"/>
              <a:t>Piero </a:t>
            </a:r>
            <a:r>
              <a:rPr lang="it-IT" sz="1600" b="1" dirty="0" err="1"/>
              <a:t>Bonferoni</a:t>
            </a:r>
            <a:endParaRPr lang="it-IT" sz="1600" b="1" dirty="0"/>
          </a:p>
          <a:p>
            <a:pPr algn="ctr"/>
            <a:endParaRPr lang="it-IT" sz="1600" b="1" u="sng" dirty="0"/>
          </a:p>
          <a:p>
            <a:pPr algn="ctr"/>
            <a:endParaRPr lang="it-IT" sz="1600" b="1" u="sng" dirty="0"/>
          </a:p>
        </p:txBody>
      </p:sp>
      <p:sp>
        <p:nvSpPr>
          <p:cNvPr id="19" name="Rettangolo arrotondato 18"/>
          <p:cNvSpPr/>
          <p:nvPr/>
        </p:nvSpPr>
        <p:spPr>
          <a:xfrm>
            <a:off x="752027" y="6381112"/>
            <a:ext cx="2413977" cy="57635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970719" y="6528065"/>
            <a:ext cx="19929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AREA MEDICA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7772400" y="6418183"/>
            <a:ext cx="2718487" cy="625168"/>
          </a:xfrm>
          <a:prstGeom prst="roundRect">
            <a:avLst/>
          </a:prstGeom>
          <a:solidFill>
            <a:srgbClr val="99FF66"/>
          </a:solidFill>
          <a:ln w="952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22" name="CasellaDiTesto 21"/>
          <p:cNvSpPr txBox="1"/>
          <p:nvPr/>
        </p:nvSpPr>
        <p:spPr>
          <a:xfrm>
            <a:off x="7871256" y="6549082"/>
            <a:ext cx="2568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AREA AMMINISTRATIVA</a:t>
            </a:r>
          </a:p>
        </p:txBody>
      </p:sp>
      <p:cxnSp>
        <p:nvCxnSpPr>
          <p:cNvPr id="30" name="Connettore 1 29"/>
          <p:cNvCxnSpPr>
            <a:stCxn id="6" idx="2"/>
            <a:endCxn id="16" idx="0"/>
          </p:cNvCxnSpPr>
          <p:nvPr/>
        </p:nvCxnSpPr>
        <p:spPr>
          <a:xfrm>
            <a:off x="5191704" y="4485503"/>
            <a:ext cx="628" cy="111751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arrotondato 33"/>
          <p:cNvSpPr/>
          <p:nvPr/>
        </p:nvSpPr>
        <p:spPr>
          <a:xfrm>
            <a:off x="760193" y="7494503"/>
            <a:ext cx="2413977" cy="796881"/>
          </a:xfrm>
          <a:prstGeom prst="roundRect">
            <a:avLst/>
          </a:prstGeom>
          <a:gradFill flip="none" rotWithShape="1">
            <a:gsLst>
              <a:gs pos="0">
                <a:srgbClr val="FFFF66">
                  <a:shade val="30000"/>
                  <a:satMod val="115000"/>
                </a:srgbClr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FFFF66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723585" y="7958981"/>
            <a:ext cx="2413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Dr. Marco Bianchi</a:t>
            </a:r>
          </a:p>
        </p:txBody>
      </p:sp>
      <p:sp>
        <p:nvSpPr>
          <p:cNvPr id="36" name="Rettangolo arrotondato 35"/>
          <p:cNvSpPr/>
          <p:nvPr/>
        </p:nvSpPr>
        <p:spPr>
          <a:xfrm>
            <a:off x="741406" y="6356398"/>
            <a:ext cx="2730843" cy="612813"/>
          </a:xfrm>
          <a:prstGeom prst="roundRect">
            <a:avLst/>
          </a:prstGeom>
          <a:solidFill>
            <a:srgbClr val="99FF66"/>
          </a:solidFill>
          <a:ln w="952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37" name="CasellaDiTesto 36"/>
          <p:cNvSpPr txBox="1"/>
          <p:nvPr/>
        </p:nvSpPr>
        <p:spPr>
          <a:xfrm>
            <a:off x="760193" y="6501634"/>
            <a:ext cx="2662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/>
              <a:t>AREA MEDICA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727313" y="7638420"/>
            <a:ext cx="2422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RESPONSABILE MEDICO</a:t>
            </a:r>
          </a:p>
        </p:txBody>
      </p:sp>
      <p:sp>
        <p:nvSpPr>
          <p:cNvPr id="41" name="Rettangolo arrotondato 40"/>
          <p:cNvSpPr/>
          <p:nvPr/>
        </p:nvSpPr>
        <p:spPr>
          <a:xfrm>
            <a:off x="8029323" y="7345091"/>
            <a:ext cx="2413977" cy="422471"/>
          </a:xfrm>
          <a:prstGeom prst="roundRect">
            <a:avLst/>
          </a:prstGeom>
          <a:gradFill flip="none" rotWithShape="1">
            <a:gsLst>
              <a:gs pos="0">
                <a:srgbClr val="66FFFF"/>
              </a:gs>
              <a:gs pos="100000">
                <a:srgbClr val="FFFFFF"/>
              </a:gs>
            </a:gsLst>
            <a:lin ang="13500000" scaled="0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43" name="CasellaDiTesto 42"/>
          <p:cNvSpPr txBox="1"/>
          <p:nvPr/>
        </p:nvSpPr>
        <p:spPr>
          <a:xfrm>
            <a:off x="8029323" y="7404309"/>
            <a:ext cx="2422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RECEPTION</a:t>
            </a:r>
          </a:p>
        </p:txBody>
      </p:sp>
      <p:sp>
        <p:nvSpPr>
          <p:cNvPr id="46" name="Rettangolo arrotondato 45"/>
          <p:cNvSpPr/>
          <p:nvPr/>
        </p:nvSpPr>
        <p:spPr>
          <a:xfrm>
            <a:off x="8029323" y="7928726"/>
            <a:ext cx="2413977" cy="422471"/>
          </a:xfrm>
          <a:prstGeom prst="roundRect">
            <a:avLst/>
          </a:prstGeom>
          <a:gradFill flip="none" rotWithShape="1">
            <a:gsLst>
              <a:gs pos="0">
                <a:srgbClr val="66FFFF"/>
              </a:gs>
              <a:gs pos="100000">
                <a:srgbClr val="FFFFFF"/>
              </a:gs>
            </a:gsLst>
            <a:lin ang="13500000" scaled="0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47" name="CasellaDiTesto 46"/>
          <p:cNvSpPr txBox="1"/>
          <p:nvPr/>
        </p:nvSpPr>
        <p:spPr>
          <a:xfrm>
            <a:off x="8029323" y="7987944"/>
            <a:ext cx="2422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Uff. SEGRETERIA / </a:t>
            </a:r>
            <a:r>
              <a:rPr lang="it-IT" sz="1600" b="1" u="sng" dirty="0" err="1"/>
              <a:t>U.R.P.</a:t>
            </a:r>
            <a:endParaRPr lang="it-IT" sz="1600" b="1" u="sng" dirty="0"/>
          </a:p>
        </p:txBody>
      </p:sp>
      <p:sp>
        <p:nvSpPr>
          <p:cNvPr id="48" name="Rettangolo arrotondato 47"/>
          <p:cNvSpPr/>
          <p:nvPr/>
        </p:nvSpPr>
        <p:spPr>
          <a:xfrm>
            <a:off x="8029323" y="8512361"/>
            <a:ext cx="2413977" cy="422471"/>
          </a:xfrm>
          <a:prstGeom prst="roundRect">
            <a:avLst/>
          </a:prstGeom>
          <a:gradFill flip="none" rotWithShape="1">
            <a:gsLst>
              <a:gs pos="0">
                <a:srgbClr val="66FFFF"/>
              </a:gs>
              <a:gs pos="100000">
                <a:srgbClr val="FFFFFF"/>
              </a:gs>
            </a:gsLst>
            <a:lin ang="13500000" scaled="0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49" name="CasellaDiTesto 48"/>
          <p:cNvSpPr txBox="1"/>
          <p:nvPr/>
        </p:nvSpPr>
        <p:spPr>
          <a:xfrm>
            <a:off x="8029323" y="8571579"/>
            <a:ext cx="2422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Uff. PERSONALE</a:t>
            </a:r>
          </a:p>
        </p:txBody>
      </p:sp>
      <p:sp>
        <p:nvSpPr>
          <p:cNvPr id="50" name="Rettangolo arrotondato 49"/>
          <p:cNvSpPr/>
          <p:nvPr/>
        </p:nvSpPr>
        <p:spPr>
          <a:xfrm>
            <a:off x="8029323" y="9095996"/>
            <a:ext cx="2413977" cy="422471"/>
          </a:xfrm>
          <a:prstGeom prst="roundRect">
            <a:avLst/>
          </a:prstGeom>
          <a:gradFill flip="none" rotWithShape="1">
            <a:gsLst>
              <a:gs pos="0">
                <a:srgbClr val="66FFFF"/>
              </a:gs>
              <a:gs pos="100000">
                <a:srgbClr val="FFFFFF"/>
              </a:gs>
            </a:gsLst>
            <a:lin ang="13500000" scaled="0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51" name="CasellaDiTesto 50"/>
          <p:cNvSpPr txBox="1"/>
          <p:nvPr/>
        </p:nvSpPr>
        <p:spPr>
          <a:xfrm>
            <a:off x="8029323" y="9155214"/>
            <a:ext cx="2422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Uff. AMMINISTRAZIONE</a:t>
            </a:r>
          </a:p>
        </p:txBody>
      </p:sp>
      <p:sp>
        <p:nvSpPr>
          <p:cNvPr id="52" name="Rettangolo arrotondato 51"/>
          <p:cNvSpPr/>
          <p:nvPr/>
        </p:nvSpPr>
        <p:spPr>
          <a:xfrm>
            <a:off x="8037487" y="9679631"/>
            <a:ext cx="2413977" cy="422471"/>
          </a:xfrm>
          <a:prstGeom prst="roundRect">
            <a:avLst/>
          </a:prstGeom>
          <a:gradFill flip="none" rotWithShape="1">
            <a:gsLst>
              <a:gs pos="0">
                <a:srgbClr val="66FFFF"/>
              </a:gs>
              <a:gs pos="100000">
                <a:srgbClr val="FFFFFF"/>
              </a:gs>
            </a:gsLst>
            <a:lin ang="13500000" scaled="0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53" name="CasellaDiTesto 52"/>
          <p:cNvSpPr txBox="1"/>
          <p:nvPr/>
        </p:nvSpPr>
        <p:spPr>
          <a:xfrm>
            <a:off x="8037487" y="9738849"/>
            <a:ext cx="2422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Uff. CONTABILITA’</a:t>
            </a:r>
          </a:p>
        </p:txBody>
      </p:sp>
      <p:sp>
        <p:nvSpPr>
          <p:cNvPr id="54" name="Rettangolo arrotondato 53"/>
          <p:cNvSpPr/>
          <p:nvPr/>
        </p:nvSpPr>
        <p:spPr>
          <a:xfrm>
            <a:off x="3989960" y="7096180"/>
            <a:ext cx="2413977" cy="599832"/>
          </a:xfrm>
          <a:prstGeom prst="roundRect">
            <a:avLst/>
          </a:prstGeom>
          <a:gradFill flip="none" rotWithShape="1">
            <a:gsLst>
              <a:gs pos="0">
                <a:srgbClr val="FFCCFF">
                  <a:shade val="30000"/>
                  <a:satMod val="115000"/>
                </a:srgbClr>
              </a:gs>
              <a:gs pos="50000">
                <a:srgbClr val="FFCCFF">
                  <a:shade val="67500"/>
                  <a:satMod val="115000"/>
                </a:srgbClr>
              </a:gs>
              <a:gs pos="100000">
                <a:srgbClr val="FFCC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2050" dirty="0">
              <a:solidFill>
                <a:srgbClr val="FF9933"/>
              </a:solidFill>
            </a:endParaRPr>
          </a:p>
        </p:txBody>
      </p:sp>
      <p:sp>
        <p:nvSpPr>
          <p:cNvPr id="56" name="CasellaDiTesto 55"/>
          <p:cNvSpPr txBox="1"/>
          <p:nvPr/>
        </p:nvSpPr>
        <p:spPr>
          <a:xfrm>
            <a:off x="4128972" y="7085639"/>
            <a:ext cx="2040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RSPP</a:t>
            </a:r>
          </a:p>
          <a:p>
            <a:pPr algn="ctr"/>
            <a:r>
              <a:rPr lang="it-IT" sz="1600" b="1" dirty="0"/>
              <a:t>Ing. Andrea </a:t>
            </a:r>
            <a:r>
              <a:rPr lang="it-IT" sz="1600" b="1" dirty="0" err="1"/>
              <a:t>Baù</a:t>
            </a:r>
            <a:endParaRPr lang="it-IT" sz="1600" b="1" dirty="0"/>
          </a:p>
        </p:txBody>
      </p:sp>
      <p:sp>
        <p:nvSpPr>
          <p:cNvPr id="57" name="Rettangolo arrotondato 56"/>
          <p:cNvSpPr/>
          <p:nvPr/>
        </p:nvSpPr>
        <p:spPr>
          <a:xfrm>
            <a:off x="168296" y="8388135"/>
            <a:ext cx="2199502" cy="1764747"/>
          </a:xfrm>
          <a:prstGeom prst="roundRect">
            <a:avLst/>
          </a:prstGeom>
          <a:gradFill flip="none" rotWithShape="1">
            <a:gsLst>
              <a:gs pos="0">
                <a:srgbClr val="FDA9F3">
                  <a:shade val="30000"/>
                  <a:satMod val="115000"/>
                </a:srgbClr>
              </a:gs>
              <a:gs pos="50000">
                <a:srgbClr val="FDA9F3">
                  <a:shade val="67500"/>
                  <a:satMod val="115000"/>
                </a:srgbClr>
              </a:gs>
              <a:gs pos="100000">
                <a:srgbClr val="FDA9F3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 dirty="0"/>
          </a:p>
        </p:txBody>
      </p:sp>
      <p:sp>
        <p:nvSpPr>
          <p:cNvPr id="60" name="Rettangolo arrotondato 59"/>
          <p:cNvSpPr/>
          <p:nvPr/>
        </p:nvSpPr>
        <p:spPr>
          <a:xfrm>
            <a:off x="2635187" y="8517705"/>
            <a:ext cx="2157242" cy="751763"/>
          </a:xfrm>
          <a:prstGeom prst="roundRect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61" name="CasellaDiTesto 60"/>
          <p:cNvSpPr txBox="1"/>
          <p:nvPr/>
        </p:nvSpPr>
        <p:spPr>
          <a:xfrm>
            <a:off x="2661554" y="8834132"/>
            <a:ext cx="21310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I.P. Paola Ghiringhelli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2610501" y="8576797"/>
            <a:ext cx="2151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CAPOSALA</a:t>
            </a:r>
          </a:p>
        </p:txBody>
      </p:sp>
      <p:sp>
        <p:nvSpPr>
          <p:cNvPr id="63" name="Rettangolo arrotondato 62"/>
          <p:cNvSpPr/>
          <p:nvPr/>
        </p:nvSpPr>
        <p:spPr>
          <a:xfrm>
            <a:off x="171538" y="10415238"/>
            <a:ext cx="2199501" cy="2240194"/>
          </a:xfrm>
          <a:prstGeom prst="roundRect">
            <a:avLst/>
          </a:prstGeom>
          <a:gradFill flip="none" rotWithShape="1">
            <a:gsLst>
              <a:gs pos="0">
                <a:srgbClr val="DCBDFF">
                  <a:shade val="30000"/>
                  <a:satMod val="115000"/>
                </a:srgbClr>
              </a:gs>
              <a:gs pos="50000">
                <a:srgbClr val="DCBDFF">
                  <a:shade val="67500"/>
                  <a:satMod val="115000"/>
                </a:srgbClr>
              </a:gs>
              <a:gs pos="100000">
                <a:srgbClr val="DCBD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 dirty="0"/>
          </a:p>
        </p:txBody>
      </p:sp>
      <p:sp>
        <p:nvSpPr>
          <p:cNvPr id="68" name="CasellaDiTesto 67"/>
          <p:cNvSpPr txBox="1"/>
          <p:nvPr/>
        </p:nvSpPr>
        <p:spPr>
          <a:xfrm>
            <a:off x="269281" y="10388251"/>
            <a:ext cx="21363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sng" dirty="0"/>
              <a:t>MEDICI SPECIALISTI</a:t>
            </a:r>
          </a:p>
          <a:p>
            <a:r>
              <a:rPr lang="it-IT" sz="1600" b="1" dirty="0"/>
              <a:t>CARDIOLOGO:</a:t>
            </a:r>
          </a:p>
          <a:p>
            <a:r>
              <a:rPr lang="it-IT" sz="1600" b="1" dirty="0"/>
              <a:t>Dr.ssa Marcella </a:t>
            </a:r>
            <a:r>
              <a:rPr lang="it-IT" sz="1600" b="1" dirty="0" err="1"/>
              <a:t>Luvini</a:t>
            </a:r>
            <a:endParaRPr lang="it-IT" sz="1600" b="1" dirty="0"/>
          </a:p>
          <a:p>
            <a:r>
              <a:rPr lang="it-IT" sz="1600" b="1" dirty="0"/>
              <a:t>FISIATRA:</a:t>
            </a:r>
          </a:p>
          <a:p>
            <a:r>
              <a:rPr lang="it-IT" sz="1600" b="1" dirty="0"/>
              <a:t>Dr. Matteo </a:t>
            </a:r>
            <a:r>
              <a:rPr lang="it-IT" sz="1600" b="1" dirty="0" err="1"/>
              <a:t>Martignoni</a:t>
            </a:r>
            <a:endParaRPr lang="it-IT" sz="1600" b="1" dirty="0"/>
          </a:p>
          <a:p>
            <a:r>
              <a:rPr lang="it-IT" sz="1600" b="1" dirty="0"/>
              <a:t>NEUROLOGO:</a:t>
            </a:r>
          </a:p>
          <a:p>
            <a:r>
              <a:rPr lang="it-IT" sz="1600" b="1" dirty="0"/>
              <a:t>Dr. Maurizio Surace</a:t>
            </a:r>
          </a:p>
          <a:p>
            <a:r>
              <a:rPr lang="it-IT" sz="1600" b="1" dirty="0"/>
              <a:t>INFETTIVOLOGA:</a:t>
            </a:r>
          </a:p>
          <a:p>
            <a:r>
              <a:rPr lang="it-IT" sz="1600" b="1" dirty="0"/>
              <a:t>Dr.ssa Noemi Astuti</a:t>
            </a:r>
          </a:p>
          <a:p>
            <a:endParaRPr lang="it-IT" sz="1600" b="1" dirty="0"/>
          </a:p>
        </p:txBody>
      </p:sp>
      <p:sp>
        <p:nvSpPr>
          <p:cNvPr id="69" name="Rettangolo arrotondato 68"/>
          <p:cNvSpPr/>
          <p:nvPr/>
        </p:nvSpPr>
        <p:spPr>
          <a:xfrm>
            <a:off x="211581" y="13361182"/>
            <a:ext cx="2151840" cy="630194"/>
          </a:xfrm>
          <a:prstGeom prst="roundRect">
            <a:avLst/>
          </a:prstGeom>
          <a:gradFill flip="none" rotWithShape="1">
            <a:gsLst>
              <a:gs pos="0">
                <a:srgbClr val="CCECFF">
                  <a:shade val="30000"/>
                  <a:satMod val="115000"/>
                </a:srgbClr>
              </a:gs>
              <a:gs pos="50000">
                <a:srgbClr val="CCECFF">
                  <a:shade val="67500"/>
                  <a:satMod val="115000"/>
                </a:srgbClr>
              </a:gs>
              <a:gs pos="100000">
                <a:srgbClr val="CCEC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0" name="CasellaDiTesto 69"/>
          <p:cNvSpPr txBox="1"/>
          <p:nvPr/>
        </p:nvSpPr>
        <p:spPr>
          <a:xfrm>
            <a:off x="224124" y="13467959"/>
            <a:ext cx="21436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FISIOTERAPISTI</a:t>
            </a:r>
          </a:p>
        </p:txBody>
      </p:sp>
      <p:sp>
        <p:nvSpPr>
          <p:cNvPr id="71" name="Rettangolo arrotondato 70"/>
          <p:cNvSpPr/>
          <p:nvPr/>
        </p:nvSpPr>
        <p:spPr>
          <a:xfrm>
            <a:off x="168296" y="12746034"/>
            <a:ext cx="2208637" cy="472482"/>
          </a:xfrm>
          <a:prstGeom prst="roundRect">
            <a:avLst/>
          </a:prstGeom>
          <a:solidFill>
            <a:srgbClr val="99FF99"/>
          </a:soli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72" name="CasellaDiTesto 71"/>
          <p:cNvSpPr txBox="1"/>
          <p:nvPr/>
        </p:nvSpPr>
        <p:spPr>
          <a:xfrm>
            <a:off x="240349" y="12746033"/>
            <a:ext cx="2094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PSICOLOGA</a:t>
            </a:r>
          </a:p>
        </p:txBody>
      </p:sp>
      <p:sp>
        <p:nvSpPr>
          <p:cNvPr id="78" name="Rettangolo arrotondato 77"/>
          <p:cNvSpPr/>
          <p:nvPr/>
        </p:nvSpPr>
        <p:spPr>
          <a:xfrm>
            <a:off x="2617457" y="9467210"/>
            <a:ext cx="2206646" cy="505350"/>
          </a:xfrm>
          <a:prstGeom prst="roundRect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2050" dirty="0">
              <a:solidFill>
                <a:srgbClr val="FF0000"/>
              </a:solidFill>
            </a:endParaRPr>
          </a:p>
        </p:txBody>
      </p:sp>
      <p:sp>
        <p:nvSpPr>
          <p:cNvPr id="80" name="CasellaDiTesto 79"/>
          <p:cNvSpPr txBox="1"/>
          <p:nvPr/>
        </p:nvSpPr>
        <p:spPr>
          <a:xfrm>
            <a:off x="2597150" y="9422288"/>
            <a:ext cx="2151839" cy="584775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FARMACIA</a:t>
            </a:r>
          </a:p>
          <a:p>
            <a:pPr algn="ctr"/>
            <a:r>
              <a:rPr lang="it-IT" sz="1600" b="1" dirty="0"/>
              <a:t>I.P. Paola Ghiringhelli</a:t>
            </a:r>
          </a:p>
        </p:txBody>
      </p:sp>
      <p:sp>
        <p:nvSpPr>
          <p:cNvPr id="81" name="Rettangolo arrotondato 80"/>
          <p:cNvSpPr/>
          <p:nvPr/>
        </p:nvSpPr>
        <p:spPr>
          <a:xfrm>
            <a:off x="2547966" y="10184548"/>
            <a:ext cx="2266507" cy="541885"/>
          </a:xfrm>
          <a:prstGeom prst="roundRect">
            <a:avLst/>
          </a:prstGeom>
          <a:gradFill flip="none" rotWithShape="1">
            <a:gsLst>
              <a:gs pos="28000">
                <a:srgbClr val="00FF99">
                  <a:tint val="66000"/>
                  <a:satMod val="160000"/>
                  <a:alpha val="85000"/>
                </a:srgbClr>
              </a:gs>
              <a:gs pos="50000">
                <a:srgbClr val="00FF99">
                  <a:tint val="44500"/>
                  <a:satMod val="160000"/>
                </a:srgbClr>
              </a:gs>
              <a:gs pos="100000">
                <a:srgbClr val="00FF99">
                  <a:tint val="23500"/>
                  <a:satMod val="160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2050" dirty="0"/>
          </a:p>
        </p:txBody>
      </p:sp>
      <p:sp>
        <p:nvSpPr>
          <p:cNvPr id="82" name="CasellaDiTesto 81"/>
          <p:cNvSpPr txBox="1"/>
          <p:nvPr/>
        </p:nvSpPr>
        <p:spPr>
          <a:xfrm>
            <a:off x="2440829" y="10152883"/>
            <a:ext cx="2397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u="sng" dirty="0"/>
              <a:t>PERSONALE INFERMIERISTICO</a:t>
            </a:r>
          </a:p>
        </p:txBody>
      </p:sp>
      <p:sp>
        <p:nvSpPr>
          <p:cNvPr id="83" name="Rettangolo arrotondato 82"/>
          <p:cNvSpPr/>
          <p:nvPr/>
        </p:nvSpPr>
        <p:spPr>
          <a:xfrm>
            <a:off x="5161818" y="8901619"/>
            <a:ext cx="2443424" cy="648293"/>
          </a:xfrm>
          <a:prstGeom prst="round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2050" dirty="0"/>
          </a:p>
        </p:txBody>
      </p:sp>
      <p:sp>
        <p:nvSpPr>
          <p:cNvPr id="84" name="CasellaDiTesto 83"/>
          <p:cNvSpPr txBox="1"/>
          <p:nvPr/>
        </p:nvSpPr>
        <p:spPr>
          <a:xfrm>
            <a:off x="5225694" y="9056338"/>
            <a:ext cx="2287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PERSONALE ASA/OSS</a:t>
            </a:r>
          </a:p>
        </p:txBody>
      </p:sp>
      <p:sp>
        <p:nvSpPr>
          <p:cNvPr id="87" name="CasellaDiTesto 86"/>
          <p:cNvSpPr txBox="1"/>
          <p:nvPr/>
        </p:nvSpPr>
        <p:spPr>
          <a:xfrm>
            <a:off x="4825137" y="12652613"/>
            <a:ext cx="2965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1600" b="1" u="sng" dirty="0"/>
          </a:p>
        </p:txBody>
      </p:sp>
      <p:sp>
        <p:nvSpPr>
          <p:cNvPr id="91" name="CasellaDiTesto 90"/>
          <p:cNvSpPr txBox="1"/>
          <p:nvPr/>
        </p:nvSpPr>
        <p:spPr>
          <a:xfrm>
            <a:off x="5152449" y="9738712"/>
            <a:ext cx="24609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Coop </a:t>
            </a:r>
            <a:r>
              <a:rPr lang="it-IT" sz="1600" b="1" u="sng" dirty="0" err="1"/>
              <a:t>Soc.le</a:t>
            </a:r>
            <a:r>
              <a:rPr lang="it-IT" sz="1600" b="1" u="sng" dirty="0"/>
              <a:t> AZZURRA</a:t>
            </a:r>
            <a:r>
              <a:rPr lang="it-IT" sz="1600" b="1" dirty="0"/>
              <a:t> </a:t>
            </a:r>
          </a:p>
          <a:p>
            <a:pPr algn="ctr"/>
            <a:r>
              <a:rPr lang="it-IT" sz="1600" b="1" dirty="0"/>
              <a:t>Personale ASA/OSS </a:t>
            </a:r>
            <a:r>
              <a:rPr lang="it-IT" sz="1600" b="1" dirty="0" err="1"/>
              <a:t>I°p</a:t>
            </a:r>
            <a:r>
              <a:rPr lang="it-IT" sz="1400" b="1" dirty="0"/>
              <a:t>.</a:t>
            </a:r>
          </a:p>
        </p:txBody>
      </p:sp>
      <p:sp>
        <p:nvSpPr>
          <p:cNvPr id="92" name="Ovale 91"/>
          <p:cNvSpPr/>
          <p:nvPr/>
        </p:nvSpPr>
        <p:spPr>
          <a:xfrm>
            <a:off x="2626114" y="12005667"/>
            <a:ext cx="2244705" cy="766968"/>
          </a:xfrm>
          <a:prstGeom prst="ellipse">
            <a:avLst/>
          </a:prstGeom>
          <a:gradFill flip="none" rotWithShape="1">
            <a:gsLst>
              <a:gs pos="0">
                <a:srgbClr val="F0FFC9">
                  <a:shade val="30000"/>
                  <a:satMod val="115000"/>
                </a:srgbClr>
              </a:gs>
              <a:gs pos="50000">
                <a:srgbClr val="F0FFC9">
                  <a:shade val="67500"/>
                  <a:satMod val="115000"/>
                </a:srgbClr>
              </a:gs>
              <a:gs pos="100000">
                <a:srgbClr val="F0FFC9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93" name="CasellaDiTesto 92"/>
          <p:cNvSpPr txBox="1"/>
          <p:nvPr/>
        </p:nvSpPr>
        <p:spPr>
          <a:xfrm>
            <a:off x="2558414" y="12192897"/>
            <a:ext cx="23376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VOLONTARI</a:t>
            </a:r>
          </a:p>
        </p:txBody>
      </p:sp>
      <p:sp>
        <p:nvSpPr>
          <p:cNvPr id="94" name="Rettangolo arrotondato 93"/>
          <p:cNvSpPr/>
          <p:nvPr/>
        </p:nvSpPr>
        <p:spPr>
          <a:xfrm>
            <a:off x="7895967" y="10390049"/>
            <a:ext cx="2701013" cy="632921"/>
          </a:xfrm>
          <a:prstGeom prst="roundRect">
            <a:avLst/>
          </a:prstGeom>
          <a:solidFill>
            <a:srgbClr val="99FF66"/>
          </a:solidFill>
          <a:ln w="9525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95" name="CasellaDiTesto 94"/>
          <p:cNvSpPr txBox="1"/>
          <p:nvPr/>
        </p:nvSpPr>
        <p:spPr>
          <a:xfrm>
            <a:off x="7998107" y="10506887"/>
            <a:ext cx="242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u="sng" dirty="0"/>
              <a:t>AREA SERVIZI</a:t>
            </a:r>
          </a:p>
        </p:txBody>
      </p:sp>
      <p:sp>
        <p:nvSpPr>
          <p:cNvPr id="100" name="Rettangolo arrotondato 99"/>
          <p:cNvSpPr/>
          <p:nvPr/>
        </p:nvSpPr>
        <p:spPr>
          <a:xfrm>
            <a:off x="8023087" y="12350164"/>
            <a:ext cx="2413977" cy="422471"/>
          </a:xfrm>
          <a:prstGeom prst="round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sz="1400" b="1" u="sng" dirty="0">
                <a:solidFill>
                  <a:schemeClr val="tx1"/>
                </a:solidFill>
              </a:rPr>
              <a:t>SERVIZIO MANUTENZIONE</a:t>
            </a:r>
          </a:p>
        </p:txBody>
      </p:sp>
      <p:sp>
        <p:nvSpPr>
          <p:cNvPr id="102" name="Rettangolo arrotondato 101"/>
          <p:cNvSpPr/>
          <p:nvPr/>
        </p:nvSpPr>
        <p:spPr>
          <a:xfrm>
            <a:off x="5175919" y="11383508"/>
            <a:ext cx="2413977" cy="422471"/>
          </a:xfrm>
          <a:prstGeom prst="roundRect">
            <a:avLst/>
          </a:prstGeom>
          <a:gradFill flip="none" rotWithShape="1">
            <a:gsLst>
              <a:gs pos="0">
                <a:srgbClr val="E3FCA6">
                  <a:shade val="30000"/>
                  <a:satMod val="115000"/>
                </a:srgbClr>
              </a:gs>
              <a:gs pos="50000">
                <a:srgbClr val="E3FCA6">
                  <a:shade val="67500"/>
                  <a:satMod val="115000"/>
                </a:srgbClr>
              </a:gs>
              <a:gs pos="100000">
                <a:srgbClr val="E3FCA6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103" name="CasellaDiTesto 102"/>
          <p:cNvSpPr txBox="1"/>
          <p:nvPr/>
        </p:nvSpPr>
        <p:spPr>
          <a:xfrm>
            <a:off x="5149230" y="11412913"/>
            <a:ext cx="2422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SERVIZIO LAVANDERIA</a:t>
            </a:r>
          </a:p>
        </p:txBody>
      </p:sp>
      <p:sp>
        <p:nvSpPr>
          <p:cNvPr id="108" name="Ovale 107"/>
          <p:cNvSpPr/>
          <p:nvPr/>
        </p:nvSpPr>
        <p:spPr>
          <a:xfrm>
            <a:off x="5170989" y="12007336"/>
            <a:ext cx="2377127" cy="741405"/>
          </a:xfrm>
          <a:prstGeom prst="ellipse">
            <a:avLst/>
          </a:prstGeom>
          <a:gradFill flip="none" rotWithShape="1">
            <a:gsLst>
              <a:gs pos="0">
                <a:srgbClr val="CEFAEE">
                  <a:shade val="30000"/>
                  <a:satMod val="115000"/>
                </a:srgbClr>
              </a:gs>
              <a:gs pos="50000">
                <a:srgbClr val="CEFAEE">
                  <a:shade val="67500"/>
                  <a:satMod val="115000"/>
                </a:srgbClr>
              </a:gs>
              <a:gs pos="100000">
                <a:srgbClr val="CEFAEE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 cmpd="sng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09" name="CasellaDiTesto 108"/>
          <p:cNvSpPr txBox="1"/>
          <p:nvPr/>
        </p:nvSpPr>
        <p:spPr>
          <a:xfrm>
            <a:off x="5274256" y="12193197"/>
            <a:ext cx="2314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sng" dirty="0"/>
              <a:t>SERVIZIO PARRUCCHIERE</a:t>
            </a:r>
          </a:p>
        </p:txBody>
      </p:sp>
      <p:sp>
        <p:nvSpPr>
          <p:cNvPr id="110" name="Ovale 109"/>
          <p:cNvSpPr/>
          <p:nvPr/>
        </p:nvSpPr>
        <p:spPr>
          <a:xfrm>
            <a:off x="5224462" y="12881191"/>
            <a:ext cx="2368676" cy="766120"/>
          </a:xfrm>
          <a:prstGeom prst="ellipse">
            <a:avLst/>
          </a:prstGeom>
          <a:gradFill flip="none" rotWithShape="1">
            <a:gsLst>
              <a:gs pos="0">
                <a:srgbClr val="CEFAEE">
                  <a:shade val="30000"/>
                  <a:satMod val="115000"/>
                </a:srgbClr>
              </a:gs>
              <a:gs pos="50000">
                <a:srgbClr val="CEFAEE">
                  <a:shade val="67500"/>
                  <a:satMod val="115000"/>
                </a:srgbClr>
              </a:gs>
              <a:gs pos="100000">
                <a:srgbClr val="CEFAEE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11" name="CasellaDiTesto 110"/>
          <p:cNvSpPr txBox="1"/>
          <p:nvPr/>
        </p:nvSpPr>
        <p:spPr>
          <a:xfrm>
            <a:off x="5181770" y="13026560"/>
            <a:ext cx="2372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SERVIZIO RISTORAZIONE</a:t>
            </a:r>
          </a:p>
          <a:p>
            <a:pPr algn="ctr"/>
            <a:r>
              <a:rPr lang="it-IT" sz="1600" b="1" dirty="0"/>
              <a:t>SODEXO ITALIA Spa</a:t>
            </a:r>
          </a:p>
        </p:txBody>
      </p:sp>
      <p:sp>
        <p:nvSpPr>
          <p:cNvPr id="112" name="Ovale 111"/>
          <p:cNvSpPr/>
          <p:nvPr/>
        </p:nvSpPr>
        <p:spPr>
          <a:xfrm>
            <a:off x="5232570" y="13747194"/>
            <a:ext cx="2409652" cy="778475"/>
          </a:xfrm>
          <a:prstGeom prst="ellipse">
            <a:avLst/>
          </a:prstGeom>
          <a:gradFill flip="none" rotWithShape="1">
            <a:gsLst>
              <a:gs pos="0">
                <a:srgbClr val="CEFAEE">
                  <a:shade val="30000"/>
                  <a:satMod val="115000"/>
                </a:srgbClr>
              </a:gs>
              <a:gs pos="50000">
                <a:srgbClr val="CEFAEE">
                  <a:shade val="67500"/>
                  <a:satMod val="115000"/>
                </a:srgbClr>
              </a:gs>
              <a:gs pos="100000">
                <a:srgbClr val="CEFAEE">
                  <a:shade val="100000"/>
                  <a:satMod val="115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13" name="CasellaDiTesto 112"/>
          <p:cNvSpPr txBox="1"/>
          <p:nvPr/>
        </p:nvSpPr>
        <p:spPr>
          <a:xfrm>
            <a:off x="5253378" y="13846891"/>
            <a:ext cx="2223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SERVIZIO PULIZIA</a:t>
            </a:r>
          </a:p>
          <a:p>
            <a:pPr algn="ctr"/>
            <a:r>
              <a:rPr lang="it-IT" sz="1600" b="1" dirty="0"/>
              <a:t>SODEXO ITALIA Spa</a:t>
            </a:r>
          </a:p>
        </p:txBody>
      </p:sp>
      <p:cxnSp>
        <p:nvCxnSpPr>
          <p:cNvPr id="11" name="Connettore 1 10"/>
          <p:cNvCxnSpPr>
            <a:cxnSpLocks/>
          </p:cNvCxnSpPr>
          <p:nvPr/>
        </p:nvCxnSpPr>
        <p:spPr>
          <a:xfrm>
            <a:off x="2484181" y="8289227"/>
            <a:ext cx="29767" cy="54772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1 72"/>
          <p:cNvCxnSpPr>
            <a:cxnSpLocks/>
          </p:cNvCxnSpPr>
          <p:nvPr/>
        </p:nvCxnSpPr>
        <p:spPr>
          <a:xfrm>
            <a:off x="4950407" y="7976974"/>
            <a:ext cx="26015" cy="616230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1 138"/>
          <p:cNvCxnSpPr>
            <a:cxnSpLocks/>
          </p:cNvCxnSpPr>
          <p:nvPr/>
        </p:nvCxnSpPr>
        <p:spPr>
          <a:xfrm>
            <a:off x="7788719" y="7556326"/>
            <a:ext cx="0" cy="700677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1 148"/>
          <p:cNvCxnSpPr>
            <a:cxnSpLocks/>
          </p:cNvCxnSpPr>
          <p:nvPr/>
        </p:nvCxnSpPr>
        <p:spPr>
          <a:xfrm flipH="1">
            <a:off x="4961851" y="12374426"/>
            <a:ext cx="21991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/>
          <p:cNvSpPr txBox="1"/>
          <p:nvPr/>
        </p:nvSpPr>
        <p:spPr>
          <a:xfrm>
            <a:off x="239576" y="8544632"/>
            <a:ext cx="21567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u="sng" dirty="0"/>
              <a:t>MEDICI INTERNISTI</a:t>
            </a:r>
          </a:p>
          <a:p>
            <a:r>
              <a:rPr lang="it-IT" sz="1600" b="1" u="sng" dirty="0"/>
              <a:t>Dr. Marco Bianchi</a:t>
            </a:r>
          </a:p>
          <a:p>
            <a:r>
              <a:rPr lang="it-IT" sz="1600" b="1" dirty="0"/>
              <a:t>Dr.ssa Ana Ursu</a:t>
            </a:r>
          </a:p>
          <a:p>
            <a:r>
              <a:rPr lang="it-IT" sz="1600" b="1" dirty="0"/>
              <a:t>Dr.ssa Lina </a:t>
            </a:r>
            <a:r>
              <a:rPr lang="it-IT" sz="1600" b="1" dirty="0" err="1"/>
              <a:t>Matraguna</a:t>
            </a:r>
            <a:endParaRPr lang="it-IT" sz="1600" b="1" dirty="0"/>
          </a:p>
          <a:p>
            <a:r>
              <a:rPr lang="it-IT" sz="1600" b="1" dirty="0"/>
              <a:t>Dr. Giorgio </a:t>
            </a:r>
            <a:r>
              <a:rPr lang="it-IT" sz="1600" b="1" dirty="0" err="1"/>
              <a:t>Ciancetti</a:t>
            </a:r>
            <a:endParaRPr lang="it-IT" sz="1600" b="1" dirty="0"/>
          </a:p>
          <a:p>
            <a:endParaRPr lang="it-IT" sz="1600" b="1" dirty="0"/>
          </a:p>
          <a:p>
            <a:endParaRPr lang="it-IT" sz="16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477250" y="971550"/>
            <a:ext cx="1585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b="1" u="sng" dirty="0"/>
              <a:t>ALLEGATO n° 9</a:t>
            </a:r>
          </a:p>
        </p:txBody>
      </p:sp>
      <p:sp>
        <p:nvSpPr>
          <p:cNvPr id="238" name="CasellaDiTesto 237"/>
          <p:cNvSpPr txBox="1"/>
          <p:nvPr/>
        </p:nvSpPr>
        <p:spPr>
          <a:xfrm>
            <a:off x="5237642" y="10688539"/>
            <a:ext cx="22757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EDUCATORI/ANIMATORI</a:t>
            </a:r>
          </a:p>
        </p:txBody>
      </p:sp>
      <p:sp>
        <p:nvSpPr>
          <p:cNvPr id="242" name="CasellaDiTesto 241"/>
          <p:cNvSpPr txBox="1"/>
          <p:nvPr/>
        </p:nvSpPr>
        <p:spPr>
          <a:xfrm>
            <a:off x="211581" y="14396056"/>
            <a:ext cx="2046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REVISIONE 08 del 17/02/2022</a:t>
            </a:r>
          </a:p>
          <a:p>
            <a:pPr algn="ctr"/>
            <a:r>
              <a:rPr lang="it-IT" sz="1200" dirty="0"/>
              <a:t>LA DIREZIONE</a:t>
            </a:r>
          </a:p>
          <a:p>
            <a:endParaRPr lang="it-IT" sz="1400" dirty="0"/>
          </a:p>
        </p:txBody>
      </p:sp>
      <p:cxnSp>
        <p:nvCxnSpPr>
          <p:cNvPr id="243" name="Connettore 1 242"/>
          <p:cNvCxnSpPr>
            <a:cxnSpLocks/>
          </p:cNvCxnSpPr>
          <p:nvPr/>
        </p:nvCxnSpPr>
        <p:spPr>
          <a:xfrm flipH="1">
            <a:off x="2360065" y="9312259"/>
            <a:ext cx="133303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1 141"/>
          <p:cNvCxnSpPr>
            <a:cxnSpLocks/>
            <a:stCxn id="57" idx="3"/>
            <a:endCxn id="57" idx="3"/>
          </p:cNvCxnSpPr>
          <p:nvPr/>
        </p:nvCxnSpPr>
        <p:spPr>
          <a:xfrm>
            <a:off x="2367798" y="9270509"/>
            <a:ext cx="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>
            <a:cxnSpLocks/>
          </p:cNvCxnSpPr>
          <p:nvPr/>
        </p:nvCxnSpPr>
        <p:spPr>
          <a:xfrm>
            <a:off x="2376933" y="13766159"/>
            <a:ext cx="157883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cxnSpLocks/>
          </p:cNvCxnSpPr>
          <p:nvPr/>
        </p:nvCxnSpPr>
        <p:spPr>
          <a:xfrm>
            <a:off x="3561919" y="5339393"/>
            <a:ext cx="348269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1 244"/>
          <p:cNvCxnSpPr>
            <a:stCxn id="16" idx="2"/>
            <a:endCxn id="16" idx="2"/>
          </p:cNvCxnSpPr>
          <p:nvPr/>
        </p:nvCxnSpPr>
        <p:spPr>
          <a:xfrm>
            <a:off x="5192332" y="680764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1 247"/>
          <p:cNvCxnSpPr>
            <a:stCxn id="16" idx="2"/>
            <a:endCxn id="54" idx="0"/>
          </p:cNvCxnSpPr>
          <p:nvPr/>
        </p:nvCxnSpPr>
        <p:spPr>
          <a:xfrm>
            <a:off x="5192332" y="6807643"/>
            <a:ext cx="4617" cy="288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4" name="Immagine 1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519" y="512721"/>
            <a:ext cx="4495068" cy="1520831"/>
          </a:xfrm>
          <a:prstGeom prst="rect">
            <a:avLst/>
          </a:prstGeom>
        </p:spPr>
      </p:pic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7E2559A3-F9E8-48CB-AC72-3C585149B862}"/>
              </a:ext>
            </a:extLst>
          </p:cNvPr>
          <p:cNvCxnSpPr>
            <a:cxnSpLocks/>
          </p:cNvCxnSpPr>
          <p:nvPr/>
        </p:nvCxnSpPr>
        <p:spPr>
          <a:xfrm flipV="1">
            <a:off x="3166004" y="7977647"/>
            <a:ext cx="1784716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a gomito 228">
            <a:extLst>
              <a:ext uri="{FF2B5EF4-FFF2-40B4-BE49-F238E27FC236}">
                <a16:creationId xmlns:a16="http://schemas.microsoft.com/office/drawing/2014/main" id="{AB9A9C4B-4526-40EE-AE8E-C868B4365271}"/>
              </a:ext>
            </a:extLst>
          </p:cNvPr>
          <p:cNvCxnSpPr>
            <a:cxnSpLocks/>
            <a:stCxn id="41" idx="1"/>
          </p:cNvCxnSpPr>
          <p:nvPr/>
        </p:nvCxnSpPr>
        <p:spPr>
          <a:xfrm rot="10800000">
            <a:off x="6733017" y="6574281"/>
            <a:ext cx="1296306" cy="98204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1 120">
            <a:extLst>
              <a:ext uri="{FF2B5EF4-FFF2-40B4-BE49-F238E27FC236}">
                <a16:creationId xmlns:a16="http://schemas.microsoft.com/office/drawing/2014/main" id="{FAE9F0F1-88F7-5A4D-A9B9-96F80A836E39}"/>
              </a:ext>
            </a:extLst>
          </p:cNvPr>
          <p:cNvCxnSpPr>
            <a:cxnSpLocks/>
          </p:cNvCxnSpPr>
          <p:nvPr/>
        </p:nvCxnSpPr>
        <p:spPr>
          <a:xfrm>
            <a:off x="2360065" y="11306183"/>
            <a:ext cx="149621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1 121">
            <a:extLst>
              <a:ext uri="{FF2B5EF4-FFF2-40B4-BE49-F238E27FC236}">
                <a16:creationId xmlns:a16="http://schemas.microsoft.com/office/drawing/2014/main" id="{25F974AB-F140-7347-9F3B-8F9D64EB78D4}"/>
              </a:ext>
            </a:extLst>
          </p:cNvPr>
          <p:cNvCxnSpPr>
            <a:cxnSpLocks/>
          </p:cNvCxnSpPr>
          <p:nvPr/>
        </p:nvCxnSpPr>
        <p:spPr>
          <a:xfrm>
            <a:off x="2371133" y="12695064"/>
            <a:ext cx="149621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1 130">
            <a:extLst>
              <a:ext uri="{FF2B5EF4-FFF2-40B4-BE49-F238E27FC236}">
                <a16:creationId xmlns:a16="http://schemas.microsoft.com/office/drawing/2014/main" id="{2AE47285-AA75-7642-970F-FE3B450D3705}"/>
              </a:ext>
            </a:extLst>
          </p:cNvPr>
          <p:cNvCxnSpPr>
            <a:cxnSpLocks/>
          </p:cNvCxnSpPr>
          <p:nvPr/>
        </p:nvCxnSpPr>
        <p:spPr>
          <a:xfrm flipH="1">
            <a:off x="4792430" y="9738849"/>
            <a:ext cx="161902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1 131">
            <a:extLst>
              <a:ext uri="{FF2B5EF4-FFF2-40B4-BE49-F238E27FC236}">
                <a16:creationId xmlns:a16="http://schemas.microsoft.com/office/drawing/2014/main" id="{4B31AEBC-08FA-944C-86EA-757687ADBE14}"/>
              </a:ext>
            </a:extLst>
          </p:cNvPr>
          <p:cNvCxnSpPr>
            <a:cxnSpLocks/>
          </p:cNvCxnSpPr>
          <p:nvPr/>
        </p:nvCxnSpPr>
        <p:spPr>
          <a:xfrm flipH="1">
            <a:off x="4752729" y="10403242"/>
            <a:ext cx="18622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1 136">
            <a:extLst>
              <a:ext uri="{FF2B5EF4-FFF2-40B4-BE49-F238E27FC236}">
                <a16:creationId xmlns:a16="http://schemas.microsoft.com/office/drawing/2014/main" id="{9FC55E72-8679-864B-A992-47A732C76EA4}"/>
              </a:ext>
            </a:extLst>
          </p:cNvPr>
          <p:cNvCxnSpPr>
            <a:cxnSpLocks/>
          </p:cNvCxnSpPr>
          <p:nvPr/>
        </p:nvCxnSpPr>
        <p:spPr>
          <a:xfrm flipH="1">
            <a:off x="4763463" y="8910133"/>
            <a:ext cx="19086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1 153">
            <a:extLst>
              <a:ext uri="{FF2B5EF4-FFF2-40B4-BE49-F238E27FC236}">
                <a16:creationId xmlns:a16="http://schemas.microsoft.com/office/drawing/2014/main" id="{6681D071-D41B-4D4E-B551-D74509981506}"/>
              </a:ext>
            </a:extLst>
          </p:cNvPr>
          <p:cNvCxnSpPr>
            <a:cxnSpLocks/>
          </p:cNvCxnSpPr>
          <p:nvPr/>
        </p:nvCxnSpPr>
        <p:spPr>
          <a:xfrm flipH="1">
            <a:off x="7791445" y="11793385"/>
            <a:ext cx="21991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1 154">
            <a:extLst>
              <a:ext uri="{FF2B5EF4-FFF2-40B4-BE49-F238E27FC236}">
                <a16:creationId xmlns:a16="http://schemas.microsoft.com/office/drawing/2014/main" id="{287D821F-90AF-2942-93E5-A2B9233FC7FC}"/>
              </a:ext>
            </a:extLst>
          </p:cNvPr>
          <p:cNvCxnSpPr>
            <a:cxnSpLocks/>
          </p:cNvCxnSpPr>
          <p:nvPr/>
        </p:nvCxnSpPr>
        <p:spPr>
          <a:xfrm flipH="1">
            <a:off x="4957050" y="13273946"/>
            <a:ext cx="27561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1 155">
            <a:extLst>
              <a:ext uri="{FF2B5EF4-FFF2-40B4-BE49-F238E27FC236}">
                <a16:creationId xmlns:a16="http://schemas.microsoft.com/office/drawing/2014/main" id="{6BE70322-28C7-AC46-AB34-33115734728E}"/>
              </a:ext>
            </a:extLst>
          </p:cNvPr>
          <p:cNvCxnSpPr>
            <a:cxnSpLocks/>
          </p:cNvCxnSpPr>
          <p:nvPr/>
        </p:nvCxnSpPr>
        <p:spPr>
          <a:xfrm flipH="1">
            <a:off x="4965503" y="14150290"/>
            <a:ext cx="27561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1 158">
            <a:extLst>
              <a:ext uri="{FF2B5EF4-FFF2-40B4-BE49-F238E27FC236}">
                <a16:creationId xmlns:a16="http://schemas.microsoft.com/office/drawing/2014/main" id="{E42CB71B-4C14-8645-8CD6-41B00CF7052F}"/>
              </a:ext>
            </a:extLst>
          </p:cNvPr>
          <p:cNvCxnSpPr>
            <a:cxnSpLocks/>
          </p:cNvCxnSpPr>
          <p:nvPr/>
        </p:nvCxnSpPr>
        <p:spPr>
          <a:xfrm flipH="1">
            <a:off x="7788719" y="9903153"/>
            <a:ext cx="24877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1 162">
            <a:extLst>
              <a:ext uri="{FF2B5EF4-FFF2-40B4-BE49-F238E27FC236}">
                <a16:creationId xmlns:a16="http://schemas.microsoft.com/office/drawing/2014/main" id="{D16DEE62-126B-3147-B5F8-C94A13B87A97}"/>
              </a:ext>
            </a:extLst>
          </p:cNvPr>
          <p:cNvCxnSpPr>
            <a:cxnSpLocks/>
          </p:cNvCxnSpPr>
          <p:nvPr/>
        </p:nvCxnSpPr>
        <p:spPr>
          <a:xfrm flipH="1">
            <a:off x="7788719" y="9320045"/>
            <a:ext cx="239356" cy="12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1 163">
            <a:extLst>
              <a:ext uri="{FF2B5EF4-FFF2-40B4-BE49-F238E27FC236}">
                <a16:creationId xmlns:a16="http://schemas.microsoft.com/office/drawing/2014/main" id="{5B8EE78F-1A27-AC40-AA3B-4FF723DF9DFE}"/>
              </a:ext>
            </a:extLst>
          </p:cNvPr>
          <p:cNvCxnSpPr>
            <a:cxnSpLocks/>
          </p:cNvCxnSpPr>
          <p:nvPr/>
        </p:nvCxnSpPr>
        <p:spPr>
          <a:xfrm flipH="1">
            <a:off x="7788719" y="8749431"/>
            <a:ext cx="2393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1 166">
            <a:extLst>
              <a:ext uri="{FF2B5EF4-FFF2-40B4-BE49-F238E27FC236}">
                <a16:creationId xmlns:a16="http://schemas.microsoft.com/office/drawing/2014/main" id="{B48425F3-1B65-2144-855B-9FBFA6A111BF}"/>
              </a:ext>
            </a:extLst>
          </p:cNvPr>
          <p:cNvCxnSpPr>
            <a:cxnSpLocks/>
          </p:cNvCxnSpPr>
          <p:nvPr/>
        </p:nvCxnSpPr>
        <p:spPr>
          <a:xfrm flipH="1">
            <a:off x="7788719" y="8168184"/>
            <a:ext cx="2393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ttangolo arrotondato 82">
            <a:extLst>
              <a:ext uri="{FF2B5EF4-FFF2-40B4-BE49-F238E27FC236}">
                <a16:creationId xmlns:a16="http://schemas.microsoft.com/office/drawing/2014/main" id="{297C5278-1FF5-1649-9074-692165ACD2AA}"/>
              </a:ext>
            </a:extLst>
          </p:cNvPr>
          <p:cNvSpPr/>
          <p:nvPr/>
        </p:nvSpPr>
        <p:spPr>
          <a:xfrm>
            <a:off x="5141644" y="7869976"/>
            <a:ext cx="2443424" cy="912482"/>
          </a:xfrm>
          <a:prstGeom prst="round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2050" dirty="0"/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00E1C996-C06F-8647-A679-535A2CF0B9A3}"/>
              </a:ext>
            </a:extLst>
          </p:cNvPr>
          <p:cNvSpPr txBox="1"/>
          <p:nvPr/>
        </p:nvSpPr>
        <p:spPr>
          <a:xfrm>
            <a:off x="5293182" y="7952803"/>
            <a:ext cx="2151839" cy="769441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it-IT" sz="1600" b="1" u="sng" dirty="0"/>
              <a:t>CSSS</a:t>
            </a:r>
          </a:p>
          <a:p>
            <a:pPr algn="ctr"/>
            <a:r>
              <a:rPr lang="it-IT" sz="1200" b="1" u="sng" dirty="0" err="1"/>
              <a:t>Coord.servizi</a:t>
            </a:r>
            <a:r>
              <a:rPr lang="it-IT" sz="1200" b="1" u="sng" dirty="0"/>
              <a:t> socio sanitari</a:t>
            </a:r>
          </a:p>
          <a:p>
            <a:pPr algn="ctr"/>
            <a:r>
              <a:rPr lang="it-IT" sz="1600" b="1" dirty="0"/>
              <a:t>I.P. Melissa Zamboni</a:t>
            </a:r>
          </a:p>
        </p:txBody>
      </p:sp>
      <p:cxnSp>
        <p:nvCxnSpPr>
          <p:cNvPr id="117" name="Connettore 1 116">
            <a:extLst>
              <a:ext uri="{FF2B5EF4-FFF2-40B4-BE49-F238E27FC236}">
                <a16:creationId xmlns:a16="http://schemas.microsoft.com/office/drawing/2014/main" id="{483C79CA-0E3B-DA4C-98DC-98CFF8E8107D}"/>
              </a:ext>
            </a:extLst>
          </p:cNvPr>
          <p:cNvCxnSpPr>
            <a:cxnSpLocks/>
          </p:cNvCxnSpPr>
          <p:nvPr/>
        </p:nvCxnSpPr>
        <p:spPr>
          <a:xfrm flipH="1">
            <a:off x="4940577" y="9062533"/>
            <a:ext cx="19086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1 118">
            <a:extLst>
              <a:ext uri="{FF2B5EF4-FFF2-40B4-BE49-F238E27FC236}">
                <a16:creationId xmlns:a16="http://schemas.microsoft.com/office/drawing/2014/main" id="{2C9156CD-9F41-E147-A618-BD2812F1E083}"/>
              </a:ext>
            </a:extLst>
          </p:cNvPr>
          <p:cNvCxnSpPr>
            <a:cxnSpLocks/>
          </p:cNvCxnSpPr>
          <p:nvPr/>
        </p:nvCxnSpPr>
        <p:spPr>
          <a:xfrm flipH="1">
            <a:off x="4957050" y="9840326"/>
            <a:ext cx="19086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1 122">
            <a:extLst>
              <a:ext uri="{FF2B5EF4-FFF2-40B4-BE49-F238E27FC236}">
                <a16:creationId xmlns:a16="http://schemas.microsoft.com/office/drawing/2014/main" id="{9AFC5A9C-9D24-7F42-98BF-0BE7685F3974}"/>
              </a:ext>
            </a:extLst>
          </p:cNvPr>
          <p:cNvCxnSpPr>
            <a:cxnSpLocks/>
          </p:cNvCxnSpPr>
          <p:nvPr/>
        </p:nvCxnSpPr>
        <p:spPr>
          <a:xfrm flipH="1">
            <a:off x="4970093" y="10850491"/>
            <a:ext cx="19086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1 106">
            <a:extLst>
              <a:ext uri="{FF2B5EF4-FFF2-40B4-BE49-F238E27FC236}">
                <a16:creationId xmlns:a16="http://schemas.microsoft.com/office/drawing/2014/main" id="{BA893351-7AD7-4048-AB3A-ADA4CB3312C5}"/>
              </a:ext>
            </a:extLst>
          </p:cNvPr>
          <p:cNvCxnSpPr>
            <a:cxnSpLocks/>
          </p:cNvCxnSpPr>
          <p:nvPr/>
        </p:nvCxnSpPr>
        <p:spPr>
          <a:xfrm flipH="1">
            <a:off x="4970093" y="11561691"/>
            <a:ext cx="190869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Rettangolo arrotondato 99">
            <a:extLst>
              <a:ext uri="{FF2B5EF4-FFF2-40B4-BE49-F238E27FC236}">
                <a16:creationId xmlns:a16="http://schemas.microsoft.com/office/drawing/2014/main" id="{58B32384-22D6-4A47-813D-FA41264FFC27}"/>
              </a:ext>
            </a:extLst>
          </p:cNvPr>
          <p:cNvSpPr/>
          <p:nvPr/>
        </p:nvSpPr>
        <p:spPr>
          <a:xfrm>
            <a:off x="8023087" y="11370954"/>
            <a:ext cx="2413977" cy="818308"/>
          </a:xfrm>
          <a:prstGeom prst="round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13500000" scaled="1"/>
            <a:tileRect/>
          </a:gradFill>
          <a:ln w="6350"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 sz="1400" b="1" u="sng" dirty="0">
              <a:solidFill>
                <a:schemeClr val="tx1"/>
              </a:solidFill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0A73ED8-4E22-F144-A4D6-29FB1384BFE9}"/>
              </a:ext>
            </a:extLst>
          </p:cNvPr>
          <p:cNvSpPr txBox="1"/>
          <p:nvPr/>
        </p:nvSpPr>
        <p:spPr>
          <a:xfrm>
            <a:off x="8245731" y="11447391"/>
            <a:ext cx="1899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u="sng" dirty="0"/>
              <a:t>RESP.MANUTENZIONE</a:t>
            </a:r>
          </a:p>
          <a:p>
            <a:pPr algn="ctr"/>
            <a:r>
              <a:rPr lang="it-IT" sz="1400" b="1" u="sng" dirty="0" err="1"/>
              <a:t>Arch.Fabio</a:t>
            </a:r>
            <a:r>
              <a:rPr lang="it-IT" sz="1400" b="1" u="sng" dirty="0"/>
              <a:t> </a:t>
            </a:r>
            <a:r>
              <a:rPr lang="it-IT" sz="1400" b="1" u="sng" dirty="0" err="1"/>
              <a:t>Cusatelli</a:t>
            </a:r>
            <a:endParaRPr lang="it-IT" sz="1400" b="1" u="sng" dirty="0"/>
          </a:p>
        </p:txBody>
      </p:sp>
      <p:cxnSp>
        <p:nvCxnSpPr>
          <p:cNvPr id="125" name="Connettore 1 124">
            <a:extLst>
              <a:ext uri="{FF2B5EF4-FFF2-40B4-BE49-F238E27FC236}">
                <a16:creationId xmlns:a16="http://schemas.microsoft.com/office/drawing/2014/main" id="{D897848A-F30A-9F4A-BD6E-0BCA32114FEA}"/>
              </a:ext>
            </a:extLst>
          </p:cNvPr>
          <p:cNvCxnSpPr>
            <a:cxnSpLocks/>
          </p:cNvCxnSpPr>
          <p:nvPr/>
        </p:nvCxnSpPr>
        <p:spPr>
          <a:xfrm flipH="1">
            <a:off x="7791445" y="12517285"/>
            <a:ext cx="21991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695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3064</TotalTime>
  <Words>242</Words>
  <Application>Microsoft Office PowerPoint</Application>
  <PresentationFormat>Personalizzato</PresentationFormat>
  <Paragraphs>73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Colombo</dc:creator>
  <cp:lastModifiedBy>Segreteria</cp:lastModifiedBy>
  <cp:revision>93</cp:revision>
  <cp:lastPrinted>2022-01-17T14:35:26Z</cp:lastPrinted>
  <dcterms:created xsi:type="dcterms:W3CDTF">2016-11-01T09:22:02Z</dcterms:created>
  <dcterms:modified xsi:type="dcterms:W3CDTF">2022-11-21T13:13:15Z</dcterms:modified>
</cp:coreProperties>
</file>